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407" r:id="rId4"/>
    <p:sldId id="354" r:id="rId5"/>
    <p:sldId id="355" r:id="rId6"/>
    <p:sldId id="356" r:id="rId7"/>
    <p:sldId id="357" r:id="rId8"/>
    <p:sldId id="329" r:id="rId9"/>
    <p:sldId id="330" r:id="rId10"/>
    <p:sldId id="331" r:id="rId11"/>
    <p:sldId id="332" r:id="rId12"/>
    <p:sldId id="333" r:id="rId13"/>
    <p:sldId id="338" r:id="rId14"/>
    <p:sldId id="339" r:id="rId15"/>
    <p:sldId id="343" r:id="rId16"/>
    <p:sldId id="335" r:id="rId17"/>
    <p:sldId id="336" r:id="rId18"/>
    <p:sldId id="337" r:id="rId19"/>
    <p:sldId id="573" r:id="rId20"/>
    <p:sldId id="334" r:id="rId21"/>
    <p:sldId id="341" r:id="rId22"/>
    <p:sldId id="342" r:id="rId23"/>
    <p:sldId id="347" r:id="rId24"/>
    <p:sldId id="344" r:id="rId25"/>
    <p:sldId id="345" r:id="rId26"/>
    <p:sldId id="346" r:id="rId27"/>
    <p:sldId id="348" r:id="rId28"/>
    <p:sldId id="539" r:id="rId29"/>
    <p:sldId id="540" r:id="rId30"/>
    <p:sldId id="542" r:id="rId31"/>
    <p:sldId id="543" r:id="rId32"/>
    <p:sldId id="548" r:id="rId33"/>
    <p:sldId id="549" r:id="rId34"/>
    <p:sldId id="550" r:id="rId35"/>
    <p:sldId id="544" r:id="rId36"/>
    <p:sldId id="551" r:id="rId37"/>
    <p:sldId id="545" r:id="rId38"/>
    <p:sldId id="554" r:id="rId39"/>
    <p:sldId id="556" r:id="rId40"/>
    <p:sldId id="557" r:id="rId41"/>
    <p:sldId id="558" r:id="rId42"/>
    <p:sldId id="559" r:id="rId43"/>
    <p:sldId id="560" r:id="rId44"/>
    <p:sldId id="561" r:id="rId45"/>
    <p:sldId id="562" r:id="rId46"/>
    <p:sldId id="563" r:id="rId47"/>
    <p:sldId id="564" r:id="rId48"/>
    <p:sldId id="565" r:id="rId49"/>
    <p:sldId id="566" r:id="rId50"/>
    <p:sldId id="570" r:id="rId51"/>
    <p:sldId id="571" r:id="rId52"/>
    <p:sldId id="568" r:id="rId53"/>
    <p:sldId id="572" r:id="rId54"/>
    <p:sldId id="55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3/19/24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3/19/24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3/19/24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3/19/24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3/19/24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3/19/24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61BB-B0D7-BA4C-8A22-8C807301B28D}"/>
              </a:ext>
            </a:extLst>
          </p:cNvPr>
          <p:cNvSpPr>
            <a:spLocks noGrp="1"/>
          </p:cNvSpPr>
          <p:nvPr>
            <p:ph type="title"/>
          </p:nvPr>
        </p:nvSpPr>
        <p:spPr/>
        <p:txBody>
          <a:bodyPr/>
          <a:lstStyle/>
          <a:p>
            <a:r>
              <a:rPr lang="en-US" dirty="0" err="1"/>
              <a:t>Zr</a:t>
            </a:r>
            <a:r>
              <a:rPr lang="en-US" dirty="0"/>
              <a:t> Tube Fabrication</a:t>
            </a:r>
          </a:p>
        </p:txBody>
      </p:sp>
      <p:sp>
        <p:nvSpPr>
          <p:cNvPr id="3" name="Content Placeholder 2">
            <a:extLst>
              <a:ext uri="{FF2B5EF4-FFF2-40B4-BE49-F238E27FC236}">
                <a16:creationId xmlns:a16="http://schemas.microsoft.com/office/drawing/2014/main" id="{752810C5-A1EC-D34F-AE47-1B04BB330E14}"/>
              </a:ext>
            </a:extLst>
          </p:cNvPr>
          <p:cNvSpPr>
            <a:spLocks noGrp="1"/>
          </p:cNvSpPr>
          <p:nvPr>
            <p:ph idx="1"/>
          </p:nvPr>
        </p:nvSpPr>
        <p:spPr>
          <a:xfrm>
            <a:off x="609599" y="2160495"/>
            <a:ext cx="6132945" cy="3965670"/>
          </a:xfrm>
        </p:spPr>
        <p:txBody>
          <a:bodyPr>
            <a:normAutofit fontScale="77500" lnSpcReduction="20000"/>
          </a:bodyPr>
          <a:lstStyle/>
          <a:p>
            <a:r>
              <a:rPr lang="en-US" dirty="0"/>
              <a:t>The cladding tubes are fabricated using various processes that SEVERELY deform the material</a:t>
            </a:r>
          </a:p>
          <a:p>
            <a:r>
              <a:rPr lang="en-US" dirty="0"/>
              <a:t>The severe plastic deformation causes significant dislocation hardening, that can make the tube material too brittle</a:t>
            </a:r>
          </a:p>
          <a:p>
            <a:r>
              <a:rPr lang="en-US" dirty="0"/>
              <a:t>Plastic deformation along slip planes results in reorientation of the grains</a:t>
            </a:r>
          </a:p>
          <a:p>
            <a:r>
              <a:rPr lang="en-US" dirty="0"/>
              <a:t>The properties of the material are controlled by heat treatment</a:t>
            </a:r>
          </a:p>
          <a:p>
            <a:r>
              <a:rPr lang="en-US" dirty="0"/>
              <a:t>Raising the temperature, but below 863˚C, anneals the sample to reduce cold work (stress-relieved)-SRA</a:t>
            </a:r>
          </a:p>
          <a:p>
            <a:r>
              <a:rPr lang="en-US" dirty="0"/>
              <a:t>Raising the temperature above 863˚C changes to the β phase. They then quench the sample to create a random texture in the α phase-RXA or </a:t>
            </a:r>
            <a:r>
              <a:rPr lang="en-US" dirty="0" err="1"/>
              <a:t>pRXA</a:t>
            </a:r>
            <a:endParaRPr lang="en-US" dirty="0"/>
          </a:p>
        </p:txBody>
      </p:sp>
      <p:sp>
        <p:nvSpPr>
          <p:cNvPr id="4" name="Slide Number Placeholder 3">
            <a:extLst>
              <a:ext uri="{FF2B5EF4-FFF2-40B4-BE49-F238E27FC236}">
                <a16:creationId xmlns:a16="http://schemas.microsoft.com/office/drawing/2014/main" id="{D0D1D519-E2A7-8C4E-987C-5BFDD33EE74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511FD9A-0168-BA4B-91BC-18F18FAAA8EA}"/>
              </a:ext>
            </a:extLst>
          </p:cNvPr>
          <p:cNvPicPr>
            <a:picLocks noChangeAspect="1"/>
          </p:cNvPicPr>
          <p:nvPr/>
        </p:nvPicPr>
        <p:blipFill>
          <a:blip r:embed="rId2"/>
          <a:stretch>
            <a:fillRect/>
          </a:stretch>
        </p:blipFill>
        <p:spPr>
          <a:xfrm>
            <a:off x="6856756" y="1968501"/>
            <a:ext cx="4289035" cy="4209185"/>
          </a:xfrm>
          <a:prstGeom prst="rect">
            <a:avLst/>
          </a:prstGeom>
        </p:spPr>
      </p:pic>
    </p:spTree>
    <p:extLst>
      <p:ext uri="{BB962C8B-B14F-4D97-AF65-F5344CB8AC3E}">
        <p14:creationId xmlns:p14="http://schemas.microsoft.com/office/powerpoint/2010/main" val="65043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011-3A17-2142-932B-B36DF7C0FBCB}"/>
              </a:ext>
            </a:extLst>
          </p:cNvPr>
          <p:cNvSpPr>
            <a:spLocks noGrp="1"/>
          </p:cNvSpPr>
          <p:nvPr>
            <p:ph type="title"/>
          </p:nvPr>
        </p:nvSpPr>
        <p:spPr/>
        <p:txBody>
          <a:bodyPr/>
          <a:lstStyle/>
          <a:p>
            <a:r>
              <a:rPr lang="en-US" dirty="0" err="1"/>
              <a:t>Zr</a:t>
            </a:r>
            <a:r>
              <a:rPr lang="en-US" dirty="0"/>
              <a:t> alloy microstructures</a:t>
            </a:r>
          </a:p>
        </p:txBody>
      </p:sp>
      <p:sp>
        <p:nvSpPr>
          <p:cNvPr id="4" name="Slide Number Placeholder 3">
            <a:extLst>
              <a:ext uri="{FF2B5EF4-FFF2-40B4-BE49-F238E27FC236}">
                <a16:creationId xmlns:a16="http://schemas.microsoft.com/office/drawing/2014/main" id="{A2747340-2D7E-784F-BF64-D8D17CD6AE0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pSp>
        <p:nvGrpSpPr>
          <p:cNvPr id="5" name="Group 4">
            <a:extLst>
              <a:ext uri="{FF2B5EF4-FFF2-40B4-BE49-F238E27FC236}">
                <a16:creationId xmlns:a16="http://schemas.microsoft.com/office/drawing/2014/main" id="{A3433BFA-34FD-DA42-89B6-108C774EAD2E}"/>
              </a:ext>
            </a:extLst>
          </p:cNvPr>
          <p:cNvGrpSpPr/>
          <p:nvPr/>
        </p:nvGrpSpPr>
        <p:grpSpPr>
          <a:xfrm>
            <a:off x="2412779" y="2170462"/>
            <a:ext cx="7366441" cy="4368451"/>
            <a:chOff x="908216" y="1946866"/>
            <a:chExt cx="7366441" cy="4368451"/>
          </a:xfrm>
        </p:grpSpPr>
        <p:pic>
          <p:nvPicPr>
            <p:cNvPr id="6" name="Picture 5">
              <a:extLst>
                <a:ext uri="{FF2B5EF4-FFF2-40B4-BE49-F238E27FC236}">
                  <a16:creationId xmlns:a16="http://schemas.microsoft.com/office/drawing/2014/main" id="{AD42E7AE-42F3-7D43-AD7B-CF09C319E2B1}"/>
                </a:ext>
              </a:extLst>
            </p:cNvPr>
            <p:cNvPicPr>
              <a:picLocks noChangeAspect="1"/>
            </p:cNvPicPr>
            <p:nvPr/>
          </p:nvPicPr>
          <p:blipFill>
            <a:blip r:embed="rId2"/>
            <a:stretch>
              <a:fillRect/>
            </a:stretch>
          </p:blipFill>
          <p:spPr>
            <a:xfrm>
              <a:off x="1051878" y="2346152"/>
              <a:ext cx="7166369" cy="3969165"/>
            </a:xfrm>
            <a:prstGeom prst="rect">
              <a:avLst/>
            </a:prstGeom>
          </p:spPr>
        </p:pic>
        <p:sp>
          <p:nvSpPr>
            <p:cNvPr id="7" name="TextBox 6">
              <a:extLst>
                <a:ext uri="{FF2B5EF4-FFF2-40B4-BE49-F238E27FC236}">
                  <a16:creationId xmlns:a16="http://schemas.microsoft.com/office/drawing/2014/main" id="{0C060F2B-A411-8246-A426-4E87E60B3FC6}"/>
                </a:ext>
              </a:extLst>
            </p:cNvPr>
            <p:cNvSpPr txBox="1"/>
            <p:nvPr/>
          </p:nvSpPr>
          <p:spPr>
            <a:xfrm>
              <a:off x="908216" y="1949407"/>
              <a:ext cx="3374429" cy="369332"/>
            </a:xfrm>
            <a:prstGeom prst="rect">
              <a:avLst/>
            </a:prstGeom>
            <a:noFill/>
          </p:spPr>
          <p:txBody>
            <a:bodyPr wrap="square" rtlCol="0">
              <a:spAutoFit/>
            </a:bodyPr>
            <a:lstStyle/>
            <a:p>
              <a:pPr algn="ctr"/>
              <a:r>
                <a:rPr lang="en-US" i="1" dirty="0"/>
                <a:t>Fully recrystallized after quench</a:t>
              </a:r>
            </a:p>
          </p:txBody>
        </p:sp>
        <p:sp>
          <p:nvSpPr>
            <p:cNvPr id="8" name="TextBox 7">
              <a:extLst>
                <a:ext uri="{FF2B5EF4-FFF2-40B4-BE49-F238E27FC236}">
                  <a16:creationId xmlns:a16="http://schemas.microsoft.com/office/drawing/2014/main" id="{5A6B1839-6D02-334D-8442-DE6551B543D5}"/>
                </a:ext>
              </a:extLst>
            </p:cNvPr>
            <p:cNvSpPr txBox="1"/>
            <p:nvPr/>
          </p:nvSpPr>
          <p:spPr>
            <a:xfrm>
              <a:off x="4900228" y="1946866"/>
              <a:ext cx="3374429" cy="369332"/>
            </a:xfrm>
            <a:prstGeom prst="rect">
              <a:avLst/>
            </a:prstGeom>
            <a:noFill/>
          </p:spPr>
          <p:txBody>
            <a:bodyPr wrap="square" rtlCol="0">
              <a:spAutoFit/>
            </a:bodyPr>
            <a:lstStyle/>
            <a:p>
              <a:pPr algn="ctr"/>
              <a:r>
                <a:rPr lang="en-US" i="1" dirty="0"/>
                <a:t>Stress-relieved microstructure</a:t>
              </a:r>
            </a:p>
          </p:txBody>
        </p:sp>
      </p:grpSp>
    </p:spTree>
    <p:extLst>
      <p:ext uri="{BB962C8B-B14F-4D97-AF65-F5344CB8AC3E}">
        <p14:creationId xmlns:p14="http://schemas.microsoft.com/office/powerpoint/2010/main" val="280189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1032-92E3-8D4C-B568-E3664150F533}"/>
              </a:ext>
            </a:extLst>
          </p:cNvPr>
          <p:cNvSpPr>
            <a:spLocks noGrp="1"/>
          </p:cNvSpPr>
          <p:nvPr>
            <p:ph type="title"/>
          </p:nvPr>
        </p:nvSpPr>
        <p:spPr/>
        <p:txBody>
          <a:bodyPr/>
          <a:lstStyle/>
          <a:p>
            <a:r>
              <a:rPr lang="en-US" dirty="0"/>
              <a:t>Zirconium Creep and Growth</a:t>
            </a:r>
          </a:p>
        </p:txBody>
      </p:sp>
      <p:sp>
        <p:nvSpPr>
          <p:cNvPr id="3" name="Content Placeholder 2">
            <a:extLst>
              <a:ext uri="{FF2B5EF4-FFF2-40B4-BE49-F238E27FC236}">
                <a16:creationId xmlns:a16="http://schemas.microsoft.com/office/drawing/2014/main" id="{50C68D41-F74A-B643-8A24-25C2872B9151}"/>
              </a:ext>
            </a:extLst>
          </p:cNvPr>
          <p:cNvSpPr>
            <a:spLocks noGrp="1"/>
          </p:cNvSpPr>
          <p:nvPr>
            <p:ph idx="1"/>
          </p:nvPr>
        </p:nvSpPr>
        <p:spPr>
          <a:xfrm>
            <a:off x="609600" y="2160495"/>
            <a:ext cx="5449455" cy="3965670"/>
          </a:xfrm>
        </p:spPr>
        <p:txBody>
          <a:bodyPr>
            <a:normAutofit fontScale="85000" lnSpcReduction="10000"/>
          </a:bodyPr>
          <a:lstStyle/>
          <a:p>
            <a:r>
              <a:rPr lang="en-US" dirty="0"/>
              <a:t>The cladding undergoes a very large amount of irradiation during its life, the main effects are: </a:t>
            </a:r>
          </a:p>
          <a:p>
            <a:pPr lvl="1"/>
            <a:r>
              <a:rPr lang="en-US" dirty="0"/>
              <a:t>Interstitial loops form on prism planes</a:t>
            </a:r>
          </a:p>
          <a:p>
            <a:pPr lvl="1"/>
            <a:r>
              <a:rPr lang="en-US" dirty="0"/>
              <a:t>Later in the reactor exposure, vacancy loops form on the basal plane</a:t>
            </a:r>
          </a:p>
          <a:p>
            <a:r>
              <a:rPr lang="en-US" dirty="0"/>
              <a:t>The overall number of displacements to the cladding can be calculated with the NRT model to be ~ 8 x 10</a:t>
            </a:r>
            <a:r>
              <a:rPr lang="en-US" baseline="30000" dirty="0"/>
              <a:t>-8</a:t>
            </a:r>
            <a:r>
              <a:rPr lang="en-US" dirty="0"/>
              <a:t> </a:t>
            </a:r>
            <a:r>
              <a:rPr lang="en-US" dirty="0" err="1"/>
              <a:t>dpa</a:t>
            </a:r>
            <a:r>
              <a:rPr lang="en-US" dirty="0"/>
              <a:t>/s, which, over 3 years exposure gives a total of ~8 </a:t>
            </a:r>
            <a:r>
              <a:rPr lang="en-US" dirty="0" err="1"/>
              <a:t>dpa</a:t>
            </a:r>
            <a:r>
              <a:rPr lang="en-US" dirty="0"/>
              <a:t> (every atom in the solid is displaced on the average eight times)</a:t>
            </a:r>
          </a:p>
          <a:p>
            <a:endParaRPr lang="en-US" dirty="0"/>
          </a:p>
          <a:p>
            <a:endParaRPr lang="en-US" dirty="0"/>
          </a:p>
        </p:txBody>
      </p:sp>
      <p:sp>
        <p:nvSpPr>
          <p:cNvPr id="4" name="Slide Number Placeholder 3">
            <a:extLst>
              <a:ext uri="{FF2B5EF4-FFF2-40B4-BE49-F238E27FC236}">
                <a16:creationId xmlns:a16="http://schemas.microsoft.com/office/drawing/2014/main" id="{1B2B577D-B750-DF4D-89BD-5E992BB2F90A}"/>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2">
            <a:extLst>
              <a:ext uri="{FF2B5EF4-FFF2-40B4-BE49-F238E27FC236}">
                <a16:creationId xmlns:a16="http://schemas.microsoft.com/office/drawing/2014/main" id="{8749424C-6CBE-4548-82E5-435802B1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2279" y="2160495"/>
            <a:ext cx="5557956" cy="3613580"/>
          </a:xfrm>
          <a:prstGeom prst="rect">
            <a:avLst/>
          </a:prstGeom>
        </p:spPr>
      </p:pic>
      <p:pic>
        <p:nvPicPr>
          <p:cNvPr id="6" name="Picture 5">
            <a:extLst>
              <a:ext uri="{FF2B5EF4-FFF2-40B4-BE49-F238E27FC236}">
                <a16:creationId xmlns:a16="http://schemas.microsoft.com/office/drawing/2014/main" id="{70AEC2B4-820B-2D4C-B575-12CAA904124A}"/>
              </a:ext>
            </a:extLst>
          </p:cNvPr>
          <p:cNvPicPr>
            <a:picLocks noChangeAspect="1"/>
          </p:cNvPicPr>
          <p:nvPr/>
        </p:nvPicPr>
        <p:blipFill>
          <a:blip r:embed="rId3"/>
          <a:stretch>
            <a:fillRect/>
          </a:stretch>
        </p:blipFill>
        <p:spPr>
          <a:xfrm>
            <a:off x="2414122" y="5671362"/>
            <a:ext cx="2609700" cy="909605"/>
          </a:xfrm>
          <a:prstGeom prst="rect">
            <a:avLst/>
          </a:prstGeom>
        </p:spPr>
      </p:pic>
    </p:spTree>
    <p:extLst>
      <p:ext uri="{BB962C8B-B14F-4D97-AF65-F5344CB8AC3E}">
        <p14:creationId xmlns:p14="http://schemas.microsoft.com/office/powerpoint/2010/main" val="6680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F262-14E8-234B-8CD5-724C17EDFA0F}"/>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46C8E89C-2128-FF47-AA80-CC65F5DDEA5B}"/>
              </a:ext>
            </a:extLst>
          </p:cNvPr>
          <p:cNvSpPr>
            <a:spLocks noGrp="1"/>
          </p:cNvSpPr>
          <p:nvPr>
            <p:ph idx="1"/>
          </p:nvPr>
        </p:nvSpPr>
        <p:spPr>
          <a:xfrm>
            <a:off x="609600" y="2160495"/>
            <a:ext cx="5523345" cy="3965670"/>
          </a:xfrm>
        </p:spPr>
        <p:txBody>
          <a:bodyPr>
            <a:normAutofit fontScale="85000" lnSpcReduction="10000"/>
          </a:bodyPr>
          <a:lstStyle/>
          <a:p>
            <a:r>
              <a:rPr lang="en-US" dirty="0"/>
              <a:t>Irradiation growth results from material anisotropy</a:t>
            </a:r>
          </a:p>
          <a:p>
            <a:r>
              <a:rPr lang="en-US" dirty="0"/>
              <a:t>There must be anisotropy in the defect behavior within the unit cell</a:t>
            </a:r>
          </a:p>
          <a:p>
            <a:r>
              <a:rPr lang="en-US" dirty="0"/>
              <a:t>There also must be a texture formed in the grain orientations</a:t>
            </a:r>
          </a:p>
          <a:p>
            <a:r>
              <a:rPr lang="en-US" dirty="0"/>
              <a:t>Interstitial loops form on pyramidal planes, causing shrinkage along the center axis</a:t>
            </a:r>
          </a:p>
          <a:p>
            <a:r>
              <a:rPr lang="en-US" dirty="0"/>
              <a:t>Later, vacancy loops form on basal planes, making it even worse</a:t>
            </a:r>
          </a:p>
          <a:p>
            <a:r>
              <a:rPr lang="en-US" dirty="0"/>
              <a:t>The result is a change in shape, shrinking in the 0001 direction and expanding in the pyramidal direction</a:t>
            </a:r>
          </a:p>
          <a:p>
            <a:endParaRPr lang="en-US" dirty="0"/>
          </a:p>
        </p:txBody>
      </p:sp>
      <p:sp>
        <p:nvSpPr>
          <p:cNvPr id="4" name="Slide Number Placeholder 3">
            <a:extLst>
              <a:ext uri="{FF2B5EF4-FFF2-40B4-BE49-F238E27FC236}">
                <a16:creationId xmlns:a16="http://schemas.microsoft.com/office/drawing/2014/main" id="{D4DA5109-44E4-5841-A5AC-BDF65CD070E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22" name="Picture 21">
            <a:extLst>
              <a:ext uri="{FF2B5EF4-FFF2-40B4-BE49-F238E27FC236}">
                <a16:creationId xmlns:a16="http://schemas.microsoft.com/office/drawing/2014/main" id="{3868DCDE-02B9-DA44-B86D-88CE397D476F}"/>
              </a:ext>
            </a:extLst>
          </p:cNvPr>
          <p:cNvPicPr>
            <a:picLocks noChangeAspect="1"/>
          </p:cNvPicPr>
          <p:nvPr/>
        </p:nvPicPr>
        <p:blipFill>
          <a:blip r:embed="rId2"/>
          <a:stretch>
            <a:fillRect/>
          </a:stretch>
        </p:blipFill>
        <p:spPr>
          <a:xfrm>
            <a:off x="7490837" y="1673282"/>
            <a:ext cx="3103418" cy="2770909"/>
          </a:xfrm>
          <a:prstGeom prst="rect">
            <a:avLst/>
          </a:prstGeom>
        </p:spPr>
      </p:pic>
      <p:pic>
        <p:nvPicPr>
          <p:cNvPr id="23" name="Picture 22">
            <a:extLst>
              <a:ext uri="{FF2B5EF4-FFF2-40B4-BE49-F238E27FC236}">
                <a16:creationId xmlns:a16="http://schemas.microsoft.com/office/drawing/2014/main" id="{6F279BBC-401D-5441-A496-55424AB6AE9E}"/>
              </a:ext>
            </a:extLst>
          </p:cNvPr>
          <p:cNvPicPr>
            <a:picLocks noChangeAspect="1"/>
          </p:cNvPicPr>
          <p:nvPr/>
        </p:nvPicPr>
        <p:blipFill>
          <a:blip r:embed="rId3"/>
          <a:stretch>
            <a:fillRect/>
          </a:stretch>
        </p:blipFill>
        <p:spPr>
          <a:xfrm rot="16200000">
            <a:off x="7903904" y="3430904"/>
            <a:ext cx="2277285" cy="4303859"/>
          </a:xfrm>
          <a:prstGeom prst="rect">
            <a:avLst/>
          </a:prstGeom>
        </p:spPr>
      </p:pic>
    </p:spTree>
    <p:extLst>
      <p:ext uri="{BB962C8B-B14F-4D97-AF65-F5344CB8AC3E}">
        <p14:creationId xmlns:p14="http://schemas.microsoft.com/office/powerpoint/2010/main" val="11131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7B6D-FB25-8545-BC99-BA389E60B171}"/>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B8669D6B-FA7D-2C4C-A6CA-7F7C85737E43}"/>
              </a:ext>
            </a:extLst>
          </p:cNvPr>
          <p:cNvSpPr>
            <a:spLocks noGrp="1"/>
          </p:cNvSpPr>
          <p:nvPr>
            <p:ph idx="1"/>
          </p:nvPr>
        </p:nvSpPr>
        <p:spPr>
          <a:xfrm>
            <a:off x="609600" y="2160495"/>
            <a:ext cx="5006109" cy="3965670"/>
          </a:xfrm>
        </p:spPr>
        <p:txBody>
          <a:bodyPr>
            <a:normAutofit fontScale="92500" lnSpcReduction="20000"/>
          </a:bodyPr>
          <a:lstStyle/>
          <a:p>
            <a:r>
              <a:rPr lang="en-US" dirty="0"/>
              <a:t>Three stages of irradiation growth</a:t>
            </a:r>
          </a:p>
          <a:p>
            <a:pPr lvl="1"/>
            <a:r>
              <a:rPr lang="en-US" dirty="0"/>
              <a:t>Initial rapid growth to small strains</a:t>
            </a:r>
          </a:p>
          <a:p>
            <a:pPr lvl="1"/>
            <a:r>
              <a:rPr lang="en-US" dirty="0"/>
              <a:t>Slow growth, gets skipped in cold worked material</a:t>
            </a:r>
          </a:p>
          <a:p>
            <a:pPr lvl="1"/>
            <a:r>
              <a:rPr lang="en-US" dirty="0"/>
              <a:t>Accelerated or breakaway growth, caused by formation of vacancy loops on the basal plane</a:t>
            </a:r>
          </a:p>
          <a:p>
            <a:r>
              <a:rPr lang="en-US" dirty="0"/>
              <a:t>Irradiation growth is affected by:</a:t>
            </a:r>
          </a:p>
          <a:p>
            <a:pPr lvl="1">
              <a:lnSpc>
                <a:spcPct val="90000"/>
              </a:lnSpc>
            </a:pPr>
            <a:r>
              <a:rPr lang="en-US" dirty="0">
                <a:latin typeface="Arial" charset="0"/>
                <a:cs typeface="Arial" charset="0"/>
              </a:rPr>
              <a:t>Fluence, Cold work, Texture, Irradiation temperature, Material chemistry, Hydrogen effects</a:t>
            </a:r>
          </a:p>
          <a:p>
            <a:pPr lvl="1"/>
            <a:endParaRPr lang="en-US" dirty="0"/>
          </a:p>
          <a:p>
            <a:endParaRPr lang="en-US" dirty="0"/>
          </a:p>
        </p:txBody>
      </p:sp>
      <p:sp>
        <p:nvSpPr>
          <p:cNvPr id="4" name="Slide Number Placeholder 3">
            <a:extLst>
              <a:ext uri="{FF2B5EF4-FFF2-40B4-BE49-F238E27FC236}">
                <a16:creationId xmlns:a16="http://schemas.microsoft.com/office/drawing/2014/main" id="{619F9172-9A74-3744-A31B-D63AFBFA0E2B}"/>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76BB6410-CF6C-1F4F-B7CB-833996819988}"/>
              </a:ext>
            </a:extLst>
          </p:cNvPr>
          <p:cNvPicPr>
            <a:picLocks noChangeAspect="1"/>
          </p:cNvPicPr>
          <p:nvPr/>
        </p:nvPicPr>
        <p:blipFill>
          <a:blip r:embed="rId2"/>
          <a:stretch>
            <a:fillRect/>
          </a:stretch>
        </p:blipFill>
        <p:spPr>
          <a:xfrm>
            <a:off x="6007943" y="2270464"/>
            <a:ext cx="5574457" cy="3745732"/>
          </a:xfrm>
          <a:prstGeom prst="rect">
            <a:avLst/>
          </a:prstGeom>
        </p:spPr>
      </p:pic>
    </p:spTree>
    <p:extLst>
      <p:ext uri="{BB962C8B-B14F-4D97-AF65-F5344CB8AC3E}">
        <p14:creationId xmlns:p14="http://schemas.microsoft.com/office/powerpoint/2010/main" val="214041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C-B094-144C-A6D3-582E33D34B64}"/>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FFCC957F-9A49-9F46-9269-6D4FA2D96882}"/>
              </a:ext>
            </a:extLst>
          </p:cNvPr>
          <p:cNvSpPr>
            <a:spLocks noGrp="1"/>
          </p:cNvSpPr>
          <p:nvPr>
            <p:ph idx="1"/>
          </p:nvPr>
        </p:nvSpPr>
        <p:spPr>
          <a:xfrm>
            <a:off x="609600" y="2160495"/>
            <a:ext cx="4304145" cy="3965670"/>
          </a:xfrm>
        </p:spPr>
        <p:txBody>
          <a:bodyPr/>
          <a:lstStyle/>
          <a:p>
            <a:r>
              <a:rPr lang="en-US" dirty="0">
                <a:latin typeface="Arial" charset="0"/>
                <a:cs typeface="Arial" charset="0"/>
              </a:rPr>
              <a:t>Higher temperature leads to earlier breakaway and higher growth</a:t>
            </a:r>
          </a:p>
          <a:p>
            <a:r>
              <a:rPr lang="en-US" dirty="0">
                <a:latin typeface="Arial" charset="0"/>
                <a:cs typeface="Arial" charset="0"/>
              </a:rPr>
              <a:t>Higher temperature adds mobility to defects, allowing them to diffuse faster, form clusters, and exacerbate the defect cluster induced anisotropic growth</a:t>
            </a:r>
            <a:endParaRPr lang="en-US" dirty="0"/>
          </a:p>
        </p:txBody>
      </p:sp>
      <p:sp>
        <p:nvSpPr>
          <p:cNvPr id="4" name="Slide Number Placeholder 3">
            <a:extLst>
              <a:ext uri="{FF2B5EF4-FFF2-40B4-BE49-F238E27FC236}">
                <a16:creationId xmlns:a16="http://schemas.microsoft.com/office/drawing/2014/main" id="{4F14E6D2-4682-8049-B47C-D5421F5EC6F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2">
            <a:extLst>
              <a:ext uri="{FF2B5EF4-FFF2-40B4-BE49-F238E27FC236}">
                <a16:creationId xmlns:a16="http://schemas.microsoft.com/office/drawing/2014/main" id="{F1DFF302-98CC-1447-97BA-C100AFD9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562" y="2086604"/>
            <a:ext cx="5906838" cy="43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5272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982077"/>
            <a:ext cx="5811078" cy="4144088"/>
          </a:xfrm>
        </p:spPr>
        <p:txBody>
          <a:bodyPr/>
          <a:lstStyle/>
          <a:p>
            <a:r>
              <a:rPr lang="en-US" sz="2200" dirty="0"/>
              <a:t>Creep impacts fuel performance by shrinking the gap and then conforming to the pellets</a:t>
            </a:r>
          </a:p>
          <a:p>
            <a:r>
              <a:rPr lang="en-US" sz="2200" dirty="0">
                <a:latin typeface="Arial" charset="0"/>
                <a:cs typeface="Arial" charset="0"/>
              </a:rPr>
              <a:t>a) before “fuel-cladding” interaction: </a:t>
            </a:r>
            <a:r>
              <a:rPr lang="en-US" sz="2200" dirty="0"/>
              <a:t>The stress due to coolant pressure exceeds the internal stress from the gap; The diameter decreases due to thermal creep and irradiation creep, where the thermal creep decreases rapidly as irradiation damage builds up; The length increases due to anisotropic creep and irradiation growth</a:t>
            </a:r>
            <a:endParaRPr lang="en-US" sz="2200" dirty="0">
              <a:latin typeface="Arial" charset="0"/>
              <a:cs typeface="Arial" charset="0"/>
            </a:endParaRPr>
          </a:p>
          <a:p>
            <a:endParaRPr lang="en-US" sz="2200" dirty="0"/>
          </a:p>
          <a:p>
            <a:endParaRPr lang="en-US" sz="2200"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819798"/>
            <a:ext cx="5885962" cy="4306367"/>
          </a:xfrm>
        </p:spPr>
        <p:txBody>
          <a:bodyPr/>
          <a:lstStyle/>
          <a:p>
            <a:r>
              <a:rPr lang="en-US" sz="1900" dirty="0">
                <a:latin typeface="Arial" charset="0"/>
                <a:cs typeface="Arial" charset="0"/>
              </a:rPr>
              <a:t>b) start of “fuel-cladding” interaction: </a:t>
            </a:r>
            <a:r>
              <a:rPr lang="en-US" sz="1900" dirty="0"/>
              <a:t>At the contact points the diameter increases, causing some contraction in rod length, and the expanding fuel imparts a local axial tensile stress on the rod, causing an increase in length; Irradiation growth causes an increase in rod length; The net change in length is the sum of the various inputs, but the net is very likely an increase in rod length</a:t>
            </a:r>
            <a:endParaRPr lang="en-US" sz="1900" dirty="0">
              <a:latin typeface="Arial" charset="0"/>
              <a:cs typeface="Arial" charset="0"/>
            </a:endParaRPr>
          </a:p>
          <a:p>
            <a:r>
              <a:rPr lang="en-US" sz="1900" dirty="0">
                <a:latin typeface="Arial" charset="0"/>
                <a:cs typeface="Arial" charset="0"/>
              </a:rPr>
              <a:t>c) “fuel-cladding interaction” over most of fuel column: </a:t>
            </a:r>
            <a:r>
              <a:rPr lang="en-US" sz="1900" dirty="0"/>
              <a:t>The fuel pellets stress the cladding outward, increasing the diameter of the rod; Anisotropic creep decreases the rod length; Axial pellet-cladding stresses and irradiation growth increase the rod length; The net change in rod length could be positive or negative</a:t>
            </a:r>
            <a:endParaRPr lang="en-US" sz="1900" dirty="0">
              <a:latin typeface="Arial" charset="0"/>
              <a:cs typeface="Arial" charset="0"/>
            </a:endParaRPr>
          </a:p>
          <a:p>
            <a:endParaRPr lang="en-US" sz="1900" dirty="0"/>
          </a:p>
          <a:p>
            <a:endParaRPr lang="en-US" sz="1900"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425648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a:bodyPr>
          <a:lstStyle/>
          <a:p>
            <a:r>
              <a:rPr lang="en-US" dirty="0"/>
              <a:t>Growth and creep are the major mechanisms for dimensional instability in zirconium alloy cladding</a:t>
            </a:r>
          </a:p>
          <a:p>
            <a:r>
              <a:rPr lang="en-US" dirty="0"/>
              <a:t>Growth results from the clustering of interstitials on prismatic planes</a:t>
            </a:r>
          </a:p>
          <a:p>
            <a:r>
              <a:rPr lang="en-US" dirty="0"/>
              <a:t>Creep occurs in three stages: </a:t>
            </a:r>
            <a:r>
              <a:rPr lang="en-US" dirty="0">
                <a:latin typeface="Arial" charset="0"/>
                <a:cs typeface="Arial" charset="0"/>
              </a:rPr>
              <a:t>(1) creep down from water pressure; (2) creep out from fuel column; (3) fuel column axial stress</a:t>
            </a:r>
            <a:endParaRPr lang="en-US" dirty="0"/>
          </a:p>
          <a:p>
            <a:r>
              <a:rPr lang="en-US" dirty="0"/>
              <a:t>Under irradiation, zirconium experiences irradiation induced hardening due to interstitial loops</a:t>
            </a:r>
          </a:p>
          <a:p>
            <a:r>
              <a:rPr lang="en-US" dirty="0"/>
              <a:t>Dislocation channels form that don’t have loops, resulting in localized deformation</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1C6C-70DF-E048-A89B-11B668FD1E41}"/>
              </a:ext>
            </a:extLst>
          </p:cNvPr>
          <p:cNvSpPr>
            <a:spLocks noGrp="1"/>
          </p:cNvSpPr>
          <p:nvPr>
            <p:ph type="title"/>
          </p:nvPr>
        </p:nvSpPr>
        <p:spPr/>
        <p:txBody>
          <a:bodyPr/>
          <a:lstStyle/>
          <a:p>
            <a:r>
              <a:rPr lang="en-US" dirty="0"/>
              <a:t>Summary of Creep and Irradiation Growth</a:t>
            </a:r>
          </a:p>
        </p:txBody>
      </p:sp>
      <p:sp>
        <p:nvSpPr>
          <p:cNvPr id="3" name="Content Placeholder 2">
            <a:extLst>
              <a:ext uri="{FF2B5EF4-FFF2-40B4-BE49-F238E27FC236}">
                <a16:creationId xmlns:a16="http://schemas.microsoft.com/office/drawing/2014/main" id="{383063C4-10F7-1742-BE81-004AFBC69EEB}"/>
              </a:ext>
            </a:extLst>
          </p:cNvPr>
          <p:cNvSpPr>
            <a:spLocks noGrp="1"/>
          </p:cNvSpPr>
          <p:nvPr>
            <p:ph idx="1"/>
          </p:nvPr>
        </p:nvSpPr>
        <p:spPr/>
        <p:txBody>
          <a:bodyPr/>
          <a:lstStyle/>
          <a:p>
            <a:r>
              <a:rPr lang="en-US" dirty="0"/>
              <a:t>Growth and creep are the major mechanisms for dimensional instability in zirconium alloy cladding</a:t>
            </a:r>
          </a:p>
          <a:p>
            <a:r>
              <a:rPr lang="en-US" dirty="0"/>
              <a:t>Growth results from the clustering of interstitials on prismatic planes, and eventually from the clustering of vacancies on basal planes such that the material shrinks in the axial direction</a:t>
            </a:r>
          </a:p>
          <a:p>
            <a:r>
              <a:rPr lang="en-US" dirty="0"/>
              <a:t>Growth depends on the fluence, coldwork, texture, temperature, and composition</a:t>
            </a:r>
          </a:p>
          <a:p>
            <a:endParaRPr lang="en-US" dirty="0"/>
          </a:p>
        </p:txBody>
      </p:sp>
      <p:sp>
        <p:nvSpPr>
          <p:cNvPr id="4" name="Slide Number Placeholder 3">
            <a:extLst>
              <a:ext uri="{FF2B5EF4-FFF2-40B4-BE49-F238E27FC236}">
                <a16:creationId xmlns:a16="http://schemas.microsoft.com/office/drawing/2014/main" id="{C750CE21-517C-4040-9532-4047A81953AE}"/>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83417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4876800"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14109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 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53C1C212-4D06-EE41-B6D8-D270F6769AF2}"/>
              </a:ext>
            </a:extLst>
          </p:cNvPr>
          <p:cNvPicPr>
            <a:picLocks noChangeAspect="1"/>
          </p:cNvPicPr>
          <p:nvPr/>
        </p:nvPicPr>
        <p:blipFill>
          <a:blip r:embed="rId2"/>
          <a:stretch>
            <a:fillRect/>
          </a:stretch>
        </p:blipFill>
        <p:spPr>
          <a:xfrm>
            <a:off x="7489806" y="3690056"/>
            <a:ext cx="4224542" cy="2848857"/>
          </a:xfrm>
          <a:prstGeom prst="rect">
            <a:avLst/>
          </a:prstGeom>
        </p:spPr>
      </p:pic>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spTree>
    <p:extLst>
      <p:ext uri="{BB962C8B-B14F-4D97-AF65-F5344CB8AC3E}">
        <p14:creationId xmlns:p14="http://schemas.microsoft.com/office/powerpoint/2010/main" val="2140450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768805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762393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Zirconium Cladding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07013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415985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a:p>
            <a:endParaRPr lang="en-US" sz="2000" dirty="0"/>
          </a:p>
          <a:p>
            <a:endParaRPr lang="en-US" sz="2000" dirty="0"/>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378059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729790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3578866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D4EC-5B47-D247-91C5-5D13835FB2C5}"/>
              </a:ext>
            </a:extLst>
          </p:cNvPr>
          <p:cNvSpPr>
            <a:spLocks noGrp="1"/>
          </p:cNvSpPr>
          <p:nvPr>
            <p:ph type="title"/>
          </p:nvPr>
        </p:nvSpPr>
        <p:spPr/>
        <p:txBody>
          <a:bodyPr/>
          <a:lstStyle/>
          <a:p>
            <a:r>
              <a:rPr lang="en-US" dirty="0"/>
              <a:t>Cladding</a:t>
            </a:r>
          </a:p>
        </p:txBody>
      </p:sp>
      <p:sp>
        <p:nvSpPr>
          <p:cNvPr id="3" name="Content Placeholder 2">
            <a:extLst>
              <a:ext uri="{FF2B5EF4-FFF2-40B4-BE49-F238E27FC236}">
                <a16:creationId xmlns:a16="http://schemas.microsoft.com/office/drawing/2014/main" id="{42ACBAC5-94D4-EB42-B798-DF580484E213}"/>
              </a:ext>
            </a:extLst>
          </p:cNvPr>
          <p:cNvSpPr>
            <a:spLocks noGrp="1"/>
          </p:cNvSpPr>
          <p:nvPr>
            <p:ph idx="1"/>
          </p:nvPr>
        </p:nvSpPr>
        <p:spPr>
          <a:xfrm>
            <a:off x="609600" y="2160495"/>
            <a:ext cx="5463209" cy="3965670"/>
          </a:xfrm>
        </p:spPr>
        <p:txBody>
          <a:bodyPr/>
          <a:lstStyle/>
          <a:p>
            <a:r>
              <a:rPr lang="en-US" sz="2000" dirty="0"/>
              <a:t>The purpose of the cladding is to:</a:t>
            </a:r>
          </a:p>
          <a:p>
            <a:pPr lvl="1"/>
            <a:r>
              <a:rPr lang="en-US" sz="2000" dirty="0"/>
              <a:t>Hold the pellets together so that coolant can freely flow past</a:t>
            </a:r>
          </a:p>
          <a:p>
            <a:pPr lvl="1"/>
            <a:r>
              <a:rPr lang="en-US" sz="2000" dirty="0"/>
              <a:t>Transport heat from fuel to the coolant</a:t>
            </a:r>
          </a:p>
          <a:p>
            <a:pPr lvl="1"/>
            <a:r>
              <a:rPr lang="en-US" sz="2000" dirty="0"/>
              <a:t>Contain fission products</a:t>
            </a:r>
          </a:p>
          <a:p>
            <a:pPr lvl="1"/>
            <a:r>
              <a:rPr lang="en-US" sz="2000" dirty="0"/>
              <a:t>Contain fuel fragments</a:t>
            </a:r>
          </a:p>
          <a:p>
            <a:r>
              <a:rPr lang="en-US" sz="2000" dirty="0"/>
              <a:t>We would also prefer if the cladding had little to no impact on the neutron transport in the reactor</a:t>
            </a:r>
          </a:p>
          <a:p>
            <a:endParaRPr lang="en-US" sz="2000" dirty="0"/>
          </a:p>
        </p:txBody>
      </p:sp>
      <p:sp>
        <p:nvSpPr>
          <p:cNvPr id="4" name="Slide Number Placeholder 3">
            <a:extLst>
              <a:ext uri="{FF2B5EF4-FFF2-40B4-BE49-F238E27FC236}">
                <a16:creationId xmlns:a16="http://schemas.microsoft.com/office/drawing/2014/main" id="{69E19551-E0CB-C24B-ABAD-B963DA7C38C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9CE91FB3-E611-A349-91EE-5AA0CCC593C3}"/>
              </a:ext>
            </a:extLst>
          </p:cNvPr>
          <p:cNvPicPr>
            <a:picLocks noChangeAspect="1"/>
          </p:cNvPicPr>
          <p:nvPr/>
        </p:nvPicPr>
        <p:blipFill>
          <a:blip r:embed="rId2"/>
          <a:stretch>
            <a:fillRect/>
          </a:stretch>
        </p:blipFill>
        <p:spPr>
          <a:xfrm>
            <a:off x="6820905" y="1968501"/>
            <a:ext cx="3865491" cy="3388690"/>
          </a:xfrm>
          <a:prstGeom prst="rect">
            <a:avLst/>
          </a:prstGeom>
        </p:spPr>
      </p:pic>
      <p:pic>
        <p:nvPicPr>
          <p:cNvPr id="6" name="Picture 5">
            <a:extLst>
              <a:ext uri="{FF2B5EF4-FFF2-40B4-BE49-F238E27FC236}">
                <a16:creationId xmlns:a16="http://schemas.microsoft.com/office/drawing/2014/main" id="{66BE8601-D7F6-5B48-A573-3423DC8C7C65}"/>
              </a:ext>
            </a:extLst>
          </p:cNvPr>
          <p:cNvPicPr>
            <a:picLocks noChangeAspect="1"/>
          </p:cNvPicPr>
          <p:nvPr/>
        </p:nvPicPr>
        <p:blipFill>
          <a:blip r:embed="rId3"/>
          <a:stretch>
            <a:fillRect/>
          </a:stretch>
        </p:blipFill>
        <p:spPr>
          <a:xfrm>
            <a:off x="7096286" y="5553251"/>
            <a:ext cx="3282627" cy="976756"/>
          </a:xfrm>
          <a:prstGeom prst="rect">
            <a:avLst/>
          </a:prstGeom>
        </p:spPr>
      </p:pic>
    </p:spTree>
    <p:extLst>
      <p:ext uri="{BB962C8B-B14F-4D97-AF65-F5344CB8AC3E}">
        <p14:creationId xmlns:p14="http://schemas.microsoft.com/office/powerpoint/2010/main" val="817709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46</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r>
              <a:rPr lang="en-US" dirty="0" err="1"/>
              <a:t>Transgranular</a:t>
            </a:r>
            <a:endParaRPr lang="en-US" dirty="0"/>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r>
              <a:rPr lang="en-US" dirty="0"/>
              <a:t>Intergranular</a:t>
            </a:r>
          </a:p>
        </p:txBody>
      </p:sp>
    </p:spTree>
    <p:extLst>
      <p:ext uri="{BB962C8B-B14F-4D97-AF65-F5344CB8AC3E}">
        <p14:creationId xmlns:p14="http://schemas.microsoft.com/office/powerpoint/2010/main" val="3601032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spTree>
    <p:extLst>
      <p:ext uri="{BB962C8B-B14F-4D97-AF65-F5344CB8AC3E}">
        <p14:creationId xmlns:p14="http://schemas.microsoft.com/office/powerpoint/2010/main" val="123276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7546-3A93-A34F-9980-C9F200EFBFB8}"/>
              </a:ext>
            </a:extLst>
          </p:cNvPr>
          <p:cNvSpPr>
            <a:spLocks noGrp="1"/>
          </p:cNvSpPr>
          <p:nvPr>
            <p:ph type="title"/>
          </p:nvPr>
        </p:nvSpPr>
        <p:spPr/>
        <p:txBody>
          <a:bodyPr/>
          <a:lstStyle/>
          <a:p>
            <a:r>
              <a:rPr lang="en-US" dirty="0"/>
              <a:t>Why Zirconium alloys?</a:t>
            </a:r>
          </a:p>
        </p:txBody>
      </p:sp>
      <p:sp>
        <p:nvSpPr>
          <p:cNvPr id="3" name="Content Placeholder 2">
            <a:extLst>
              <a:ext uri="{FF2B5EF4-FFF2-40B4-BE49-F238E27FC236}">
                <a16:creationId xmlns:a16="http://schemas.microsoft.com/office/drawing/2014/main" id="{58EA80BF-19C8-F548-BFF8-45E0B7867904}"/>
              </a:ext>
            </a:extLst>
          </p:cNvPr>
          <p:cNvSpPr>
            <a:spLocks noGrp="1"/>
          </p:cNvSpPr>
          <p:nvPr>
            <p:ph idx="1"/>
          </p:nvPr>
        </p:nvSpPr>
        <p:spPr>
          <a:xfrm>
            <a:off x="609600" y="2160495"/>
            <a:ext cx="5443330" cy="3965670"/>
          </a:xfrm>
        </p:spPr>
        <p:txBody>
          <a:bodyPr/>
          <a:lstStyle/>
          <a:p>
            <a:pPr marL="0" indent="0">
              <a:buNone/>
            </a:pPr>
            <a:r>
              <a:rPr lang="en-US" b="1" dirty="0"/>
              <a:t>Benefits</a:t>
            </a:r>
          </a:p>
          <a:p>
            <a:pPr marL="233363" indent="-233363">
              <a:buFont typeface="Arial"/>
              <a:buChar char="•"/>
            </a:pPr>
            <a:r>
              <a:rPr lang="en-US" dirty="0">
                <a:solidFill>
                  <a:srgbClr val="000000"/>
                </a:solidFill>
              </a:rPr>
              <a:t>Low neutron cross section</a:t>
            </a:r>
          </a:p>
          <a:p>
            <a:pPr marL="233363" indent="-233363">
              <a:buFont typeface="Arial"/>
              <a:buChar char="•"/>
            </a:pPr>
            <a:r>
              <a:rPr lang="en-US" dirty="0">
                <a:solidFill>
                  <a:srgbClr val="000000"/>
                </a:solidFill>
              </a:rPr>
              <a:t>Corrosion resistance in 300˚C water</a:t>
            </a:r>
          </a:p>
          <a:p>
            <a:pPr marL="233363" indent="-233363">
              <a:buFont typeface="Arial"/>
              <a:buChar char="•"/>
            </a:pPr>
            <a:r>
              <a:rPr lang="en-US" dirty="0">
                <a:solidFill>
                  <a:srgbClr val="000000"/>
                </a:solidFill>
              </a:rPr>
              <a:t>Resistance to void swelling</a:t>
            </a:r>
          </a:p>
          <a:p>
            <a:pPr marL="233363" indent="-233363">
              <a:buFont typeface="Arial"/>
              <a:buChar char="•"/>
            </a:pPr>
            <a:r>
              <a:rPr lang="en-US" dirty="0">
                <a:solidFill>
                  <a:srgbClr val="000000"/>
                </a:solidFill>
              </a:rPr>
              <a:t>Adequate mechanical properties</a:t>
            </a:r>
          </a:p>
          <a:p>
            <a:pPr marL="233363" indent="-233363">
              <a:buFont typeface="Arial"/>
              <a:buChar char="•"/>
            </a:pPr>
            <a:r>
              <a:rPr lang="en-US" dirty="0">
                <a:solidFill>
                  <a:srgbClr val="000000"/>
                </a:solidFill>
              </a:rPr>
              <a:t>Good thermal conductivity</a:t>
            </a:r>
          </a:p>
          <a:p>
            <a:pPr marL="233363" indent="-233363">
              <a:buFont typeface="Arial"/>
              <a:buChar char="•"/>
            </a:pPr>
            <a:r>
              <a:rPr lang="en-US" dirty="0">
                <a:solidFill>
                  <a:srgbClr val="000000"/>
                </a:solidFill>
              </a:rPr>
              <a:t>Affordable cost</a:t>
            </a:r>
          </a:p>
          <a:p>
            <a:pPr marL="233363" indent="-233363">
              <a:buFont typeface="Arial"/>
              <a:buChar char="•"/>
            </a:pPr>
            <a:r>
              <a:rPr lang="en-US" dirty="0">
                <a:solidFill>
                  <a:srgbClr val="000000"/>
                </a:solidFill>
              </a:rPr>
              <a:t>Available in large quantities</a:t>
            </a:r>
          </a:p>
          <a:p>
            <a:endParaRPr lang="en-US" dirty="0"/>
          </a:p>
        </p:txBody>
      </p:sp>
      <p:sp>
        <p:nvSpPr>
          <p:cNvPr id="4" name="Slide Number Placeholder 3">
            <a:extLst>
              <a:ext uri="{FF2B5EF4-FFF2-40B4-BE49-F238E27FC236}">
                <a16:creationId xmlns:a16="http://schemas.microsoft.com/office/drawing/2014/main" id="{4957863F-6A16-D047-8C96-CF2F5EABB4C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5" name="Content Placeholder 2">
            <a:extLst>
              <a:ext uri="{FF2B5EF4-FFF2-40B4-BE49-F238E27FC236}">
                <a16:creationId xmlns:a16="http://schemas.microsoft.com/office/drawing/2014/main" id="{655D249C-C9F3-4849-B5F2-FDECA44732F2}"/>
              </a:ext>
            </a:extLst>
          </p:cNvPr>
          <p:cNvSpPr txBox="1">
            <a:spLocks/>
          </p:cNvSpPr>
          <p:nvPr/>
        </p:nvSpPr>
        <p:spPr bwMode="auto">
          <a:xfrm>
            <a:off x="6139070" y="2160495"/>
            <a:ext cx="544333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Problems?</a:t>
            </a:r>
          </a:p>
          <a:p>
            <a:pPr marL="233363" indent="-233363">
              <a:buFont typeface="Arial"/>
              <a:buChar char="•"/>
            </a:pPr>
            <a:r>
              <a:rPr lang="en-US" dirty="0">
                <a:solidFill>
                  <a:srgbClr val="000000"/>
                </a:solidFill>
              </a:rPr>
              <a:t>Corrosion under high temperature steam</a:t>
            </a:r>
          </a:p>
          <a:p>
            <a:pPr marL="233363" indent="-233363">
              <a:buFont typeface="Arial"/>
              <a:buChar char="•"/>
            </a:pPr>
            <a:r>
              <a:rPr lang="en-US" dirty="0">
                <a:solidFill>
                  <a:srgbClr val="000000"/>
                </a:solidFill>
              </a:rPr>
              <a:t>Hydride embrittlement</a:t>
            </a:r>
          </a:p>
          <a:p>
            <a:pPr marL="233363" indent="-233363">
              <a:buFont typeface="Arial"/>
              <a:buChar char="•"/>
            </a:pPr>
            <a:r>
              <a:rPr lang="en-US" dirty="0">
                <a:solidFill>
                  <a:srgbClr val="000000"/>
                </a:solidFill>
              </a:rPr>
              <a:t>Anisotropic characteristics lead to creep and growth</a:t>
            </a:r>
          </a:p>
          <a:p>
            <a:endParaRPr lang="en-US" dirty="0"/>
          </a:p>
        </p:txBody>
      </p:sp>
    </p:spTree>
    <p:extLst>
      <p:ext uri="{BB962C8B-B14F-4D97-AF65-F5344CB8AC3E}">
        <p14:creationId xmlns:p14="http://schemas.microsoft.com/office/powerpoint/2010/main" val="3299308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a:spcAft>
                <a:spcPts val="600"/>
              </a:spcAft>
              <a:defRPr/>
            </a:pPr>
            <a:fld id="{3FF2C605-4958-CF43-AA48-80339EFDB0AF}" type="slidenum">
              <a:rPr lang="en-US" smtClean="0"/>
              <a:pPr>
                <a:spcAft>
                  <a:spcPts val="600"/>
                </a:spcAft>
                <a:defRPr/>
              </a:pPr>
              <a:t>50</a:t>
            </a:fld>
            <a:endParaRPr lang="en-US"/>
          </a:p>
        </p:txBody>
      </p:sp>
    </p:spTree>
    <p:extLst>
      <p:ext uri="{BB962C8B-B14F-4D97-AF65-F5344CB8AC3E}">
        <p14:creationId xmlns:p14="http://schemas.microsoft.com/office/powerpoint/2010/main" val="2980613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a:defRPr/>
            </a:pPr>
            <a:fld id="{EC35E9FC-F6D5-0349-BBED-EA7D7A9BC49B}" type="slidenum">
              <a:rPr lang="en-US" smtClean="0"/>
              <a:pPr>
                <a:defRPr/>
              </a:pPr>
              <a:t>51</a:t>
            </a:fld>
            <a:endParaRPr lang="en-US"/>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algn="ctr"/>
            <a:r>
              <a:rPr lang="en-US" sz="1100" dirty="0">
                <a:effectLst/>
                <a:latin typeface="Helvetica" pitchFamily="2" charset="0"/>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Tree>
    <p:extLst>
      <p:ext uri="{BB962C8B-B14F-4D97-AF65-F5344CB8AC3E}">
        <p14:creationId xmlns:p14="http://schemas.microsoft.com/office/powerpoint/2010/main" val="492444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BWRs more likely to have PCI failures than PWRs</a:t>
            </a:r>
          </a:p>
          <a:p>
            <a:r>
              <a:rPr lang="en-US" sz="2200" dirty="0"/>
              <a:t>Two types of mitigation strategies to limit PCI failures</a:t>
            </a:r>
          </a:p>
          <a:p>
            <a:endParaRPr lang="en-US" sz="2200" dirty="0"/>
          </a:p>
          <a:p>
            <a:pPr lvl="1"/>
            <a:endParaRPr lang="en-US" sz="22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144327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23FE-075B-3243-B904-47C0072EDB8F}"/>
              </a:ext>
            </a:extLst>
          </p:cNvPr>
          <p:cNvSpPr>
            <a:spLocks noGrp="1"/>
          </p:cNvSpPr>
          <p:nvPr>
            <p:ph type="title"/>
          </p:nvPr>
        </p:nvSpPr>
        <p:spPr/>
        <p:txBody>
          <a:bodyPr/>
          <a:lstStyle/>
          <a:p>
            <a:r>
              <a:rPr lang="en-US" dirty="0"/>
              <a:t>Zirconium</a:t>
            </a:r>
          </a:p>
        </p:txBody>
      </p:sp>
      <p:sp>
        <p:nvSpPr>
          <p:cNvPr id="3" name="Content Placeholder 2">
            <a:extLst>
              <a:ext uri="{FF2B5EF4-FFF2-40B4-BE49-F238E27FC236}">
                <a16:creationId xmlns:a16="http://schemas.microsoft.com/office/drawing/2014/main" id="{AB4C8E84-F732-9B43-BADC-2FA6EFAFD45C}"/>
              </a:ext>
            </a:extLst>
          </p:cNvPr>
          <p:cNvSpPr>
            <a:spLocks noGrp="1"/>
          </p:cNvSpPr>
          <p:nvPr>
            <p:ph idx="1"/>
          </p:nvPr>
        </p:nvSpPr>
        <p:spPr>
          <a:xfrm>
            <a:off x="609600" y="2160495"/>
            <a:ext cx="5006009" cy="3965670"/>
          </a:xfrm>
        </p:spPr>
        <p:txBody>
          <a:bodyPr/>
          <a:lstStyle/>
          <a:p>
            <a:r>
              <a:rPr lang="en-US" dirty="0"/>
              <a:t>Pure zirconium was not acceptable due to its oxidation behavior</a:t>
            </a:r>
          </a:p>
          <a:p>
            <a:r>
              <a:rPr lang="en-US" dirty="0"/>
              <a:t>Oxygen with water reacted to form an oxide layer</a:t>
            </a:r>
          </a:p>
          <a:p>
            <a:r>
              <a:rPr lang="en-US" dirty="0"/>
              <a:t>The oxide layer is brittle and flakes off, allowing more oxidation to occur</a:t>
            </a:r>
          </a:p>
          <a:p>
            <a:r>
              <a:rPr lang="en-US" dirty="0" err="1"/>
              <a:t>Zr</a:t>
            </a:r>
            <a:r>
              <a:rPr lang="en-US" dirty="0"/>
              <a:t> alloys were developed to reduce corrosion resistance</a:t>
            </a:r>
          </a:p>
          <a:p>
            <a:endParaRPr lang="en-US" dirty="0"/>
          </a:p>
        </p:txBody>
      </p:sp>
      <p:sp>
        <p:nvSpPr>
          <p:cNvPr id="4" name="Slide Number Placeholder 3">
            <a:extLst>
              <a:ext uri="{FF2B5EF4-FFF2-40B4-BE49-F238E27FC236}">
                <a16:creationId xmlns:a16="http://schemas.microsoft.com/office/drawing/2014/main" id="{6D12660A-F680-D541-879E-6CE3908929E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E9EB015-7878-9B44-A367-06E7CABE1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273" y="2379155"/>
            <a:ext cx="4534654" cy="3256331"/>
          </a:xfrm>
          <a:prstGeom prst="rect">
            <a:avLst/>
          </a:prstGeom>
        </p:spPr>
      </p:pic>
    </p:spTree>
    <p:extLst>
      <p:ext uri="{BB962C8B-B14F-4D97-AF65-F5344CB8AC3E}">
        <p14:creationId xmlns:p14="http://schemas.microsoft.com/office/powerpoint/2010/main" val="387379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7520-13DE-F84B-86A0-B7E9114CFBED}"/>
              </a:ext>
            </a:extLst>
          </p:cNvPr>
          <p:cNvSpPr>
            <a:spLocks noGrp="1"/>
          </p:cNvSpPr>
          <p:nvPr>
            <p:ph type="title"/>
          </p:nvPr>
        </p:nvSpPr>
        <p:spPr/>
        <p:txBody>
          <a:bodyPr/>
          <a:lstStyle/>
          <a:p>
            <a:r>
              <a:rPr lang="en-US" dirty="0"/>
              <a:t>Commercial </a:t>
            </a:r>
            <a:r>
              <a:rPr lang="en-US" dirty="0" err="1"/>
              <a:t>Zr</a:t>
            </a:r>
            <a:r>
              <a:rPr lang="en-US" dirty="0"/>
              <a:t> Alloys in PWRs</a:t>
            </a:r>
          </a:p>
        </p:txBody>
      </p:sp>
      <p:sp>
        <p:nvSpPr>
          <p:cNvPr id="4" name="Slide Number Placeholder 3">
            <a:extLst>
              <a:ext uri="{FF2B5EF4-FFF2-40B4-BE49-F238E27FC236}">
                <a16:creationId xmlns:a16="http://schemas.microsoft.com/office/drawing/2014/main" id="{D4E0D0F7-2F79-F240-B0C9-BC9428ABC52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Platshållare för innehåll 8">
            <a:extLst>
              <a:ext uri="{FF2B5EF4-FFF2-40B4-BE49-F238E27FC236}">
                <a16:creationId xmlns:a16="http://schemas.microsoft.com/office/drawing/2014/main" id="{A2530372-B2AD-FB4B-BB04-77E470AFE35C}"/>
              </a:ext>
            </a:extLst>
          </p:cNvPr>
          <p:cNvGraphicFramePr>
            <a:graphicFrameLocks noGrp="1"/>
          </p:cNvGraphicFramePr>
          <p:nvPr>
            <p:ph idx="1"/>
          </p:nvPr>
        </p:nvGraphicFramePr>
        <p:xfrm>
          <a:off x="2444904" y="1817568"/>
          <a:ext cx="7302190" cy="4382406"/>
        </p:xfrm>
        <a:graphic>
          <a:graphicData uri="http://schemas.openxmlformats.org/drawingml/2006/table">
            <a:tbl>
              <a:tblPr firstRow="1" bandRow="1">
                <a:tableStyleId>{21E4AEA4-8DFA-4A89-87EB-49C32662AFE0}</a:tableStyleId>
              </a:tblPr>
              <a:tblGrid>
                <a:gridCol w="1203658">
                  <a:extLst>
                    <a:ext uri="{9D8B030D-6E8A-4147-A177-3AD203B41FA5}">
                      <a16:colId xmlns:a16="http://schemas.microsoft.com/office/drawing/2014/main" val="20000"/>
                    </a:ext>
                  </a:extLst>
                </a:gridCol>
                <a:gridCol w="882682">
                  <a:extLst>
                    <a:ext uri="{9D8B030D-6E8A-4147-A177-3AD203B41FA5}">
                      <a16:colId xmlns:a16="http://schemas.microsoft.com/office/drawing/2014/main" val="20001"/>
                    </a:ext>
                  </a:extLst>
                </a:gridCol>
                <a:gridCol w="1043170">
                  <a:extLst>
                    <a:ext uri="{9D8B030D-6E8A-4147-A177-3AD203B41FA5}">
                      <a16:colId xmlns:a16="http://schemas.microsoft.com/office/drawing/2014/main" val="20002"/>
                    </a:ext>
                  </a:extLst>
                </a:gridCol>
                <a:gridCol w="1043170">
                  <a:extLst>
                    <a:ext uri="{9D8B030D-6E8A-4147-A177-3AD203B41FA5}">
                      <a16:colId xmlns:a16="http://schemas.microsoft.com/office/drawing/2014/main" val="20003"/>
                    </a:ext>
                  </a:extLst>
                </a:gridCol>
                <a:gridCol w="1043170">
                  <a:extLst>
                    <a:ext uri="{9D8B030D-6E8A-4147-A177-3AD203B41FA5}">
                      <a16:colId xmlns:a16="http://schemas.microsoft.com/office/drawing/2014/main" val="20004"/>
                    </a:ext>
                  </a:extLst>
                </a:gridCol>
                <a:gridCol w="1043170">
                  <a:extLst>
                    <a:ext uri="{9D8B030D-6E8A-4147-A177-3AD203B41FA5}">
                      <a16:colId xmlns:a16="http://schemas.microsoft.com/office/drawing/2014/main" val="20005"/>
                    </a:ext>
                  </a:extLst>
                </a:gridCol>
                <a:gridCol w="1043170">
                  <a:extLst>
                    <a:ext uri="{9D8B030D-6E8A-4147-A177-3AD203B41FA5}">
                      <a16:colId xmlns:a16="http://schemas.microsoft.com/office/drawing/2014/main" val="20006"/>
                    </a:ext>
                  </a:extLst>
                </a:gridCol>
              </a:tblGrid>
              <a:tr h="613559">
                <a:tc>
                  <a:txBody>
                    <a:bodyPr/>
                    <a:lstStyle/>
                    <a:p>
                      <a:pPr algn="ctr">
                        <a:spcBef>
                          <a:spcPts val="200"/>
                        </a:spcBef>
                        <a:spcAft>
                          <a:spcPts val="200"/>
                        </a:spcAft>
                      </a:pPr>
                      <a:r>
                        <a:rPr lang="en-GB" sz="1600" kern="1200" dirty="0"/>
                        <a:t>Alloy</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Sn</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Nb</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Fe</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Cr</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Ni</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O</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extLst>
                  <a:ext uri="{0D108BD9-81ED-4DB2-BD59-A6C34878D82A}">
                    <a16:rowId xmlns:a16="http://schemas.microsoft.com/office/drawing/2014/main" val="10000"/>
                  </a:ext>
                </a:extLst>
              </a:tr>
              <a:tr h="466561">
                <a:tc gridSpan="7">
                  <a:txBody>
                    <a:bodyPr/>
                    <a:lstStyle/>
                    <a:p>
                      <a:pPr marL="0" algn="ctr" defTabSz="914400" rtl="0" eaLnBrk="1" latinLnBrk="0" hangingPunct="1">
                        <a:spcBef>
                          <a:spcPts val="300"/>
                        </a:spcBef>
                        <a:spcAft>
                          <a:spcPts val="300"/>
                        </a:spcAft>
                      </a:pPr>
                      <a:r>
                        <a:rPr lang="en-US" sz="1400" kern="1200" noProof="0" dirty="0"/>
                        <a:t>PWRs (structural components and fuel rods)</a:t>
                      </a:r>
                      <a:endParaRPr lang="en-US" sz="1400" kern="1200" noProof="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1"/>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Zircaloy-4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1.2-1.7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0.18-0.24</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0.07-0.13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0.1-0.14</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2"/>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ZIRLO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3"/>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Optimized ZIRLO (pRXA)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4"/>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M5 (RXA)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0.8-1.2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0.015-0.06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0.09-0.12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5"/>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HPA-45</a:t>
                      </a:r>
                    </a:p>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(SRA/RXA)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Fe+V</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6"/>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NDA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7"/>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MDA</a:t>
                      </a:r>
                      <a:r>
                        <a:rPr lang="en-GB" sz="1400" kern="1200" baseline="0" dirty="0">
                          <a:solidFill>
                            <a:schemeClr val="dk1"/>
                          </a:solidFill>
                          <a:latin typeface="+mn-lt"/>
                          <a:ea typeface="+mn-ea"/>
                          <a:cs typeface="+mn-cs"/>
                        </a:rPr>
                        <a:t> </a:t>
                      </a:r>
                      <a:r>
                        <a:rPr lang="en-GB" sz="1400" kern="1200" dirty="0">
                          <a:solidFill>
                            <a:schemeClr val="dk1"/>
                          </a:solidFill>
                          <a:latin typeface="+mn-lt"/>
                          <a:ea typeface="+mn-ea"/>
                          <a:cs typeface="+mn-cs"/>
                        </a:rPr>
                        <a:t>(SRA)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0.5</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AE18A18A-0164-6148-8182-3F96AAE47744}"/>
              </a:ext>
            </a:extLst>
          </p:cNvPr>
          <p:cNvSpPr/>
          <p:nvPr/>
        </p:nvSpPr>
        <p:spPr>
          <a:xfrm>
            <a:off x="4796117" y="6199974"/>
            <a:ext cx="2599765" cy="646331"/>
          </a:xfrm>
          <a:prstGeom prst="rect">
            <a:avLst/>
          </a:prstGeom>
        </p:spPr>
        <p:txBody>
          <a:bodyPr wrap="square">
            <a:spAutoFit/>
          </a:bodyPr>
          <a:lstStyle/>
          <a:p>
            <a:pPr algn="ctr"/>
            <a:r>
              <a:rPr lang="en-US" sz="1200" dirty="0"/>
              <a:t>PRXA Partial Recrystallization Anneal </a:t>
            </a:r>
          </a:p>
          <a:p>
            <a:pPr algn="ctr"/>
            <a:r>
              <a:rPr lang="en-US" sz="1200" dirty="0"/>
              <a:t>RXA Recrystallization Anneal </a:t>
            </a:r>
          </a:p>
          <a:p>
            <a:pPr algn="ctr"/>
            <a:r>
              <a:rPr lang="en-US" sz="1200" dirty="0"/>
              <a:t>SRA Stress-Relief Anneal</a:t>
            </a:r>
          </a:p>
        </p:txBody>
      </p:sp>
    </p:spTree>
    <p:extLst>
      <p:ext uri="{BB962C8B-B14F-4D97-AF65-F5344CB8AC3E}">
        <p14:creationId xmlns:p14="http://schemas.microsoft.com/office/powerpoint/2010/main" val="242733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159-D0F7-7F4F-B408-C21E57D042AE}"/>
              </a:ext>
            </a:extLst>
          </p:cNvPr>
          <p:cNvSpPr>
            <a:spLocks noGrp="1"/>
          </p:cNvSpPr>
          <p:nvPr>
            <p:ph type="title"/>
          </p:nvPr>
        </p:nvSpPr>
        <p:spPr/>
        <p:txBody>
          <a:bodyPr/>
          <a:lstStyle/>
          <a:p>
            <a:r>
              <a:rPr lang="en-US" dirty="0"/>
              <a:t>Alloying Elements</a:t>
            </a:r>
          </a:p>
        </p:txBody>
      </p:sp>
      <p:sp>
        <p:nvSpPr>
          <p:cNvPr id="3" name="Content Placeholder 2">
            <a:extLst>
              <a:ext uri="{FF2B5EF4-FFF2-40B4-BE49-F238E27FC236}">
                <a16:creationId xmlns:a16="http://schemas.microsoft.com/office/drawing/2014/main" id="{553843FA-9FD3-C642-B2BF-10BF154AD6F3}"/>
              </a:ext>
            </a:extLst>
          </p:cNvPr>
          <p:cNvSpPr>
            <a:spLocks noGrp="1"/>
          </p:cNvSpPr>
          <p:nvPr>
            <p:ph idx="1"/>
          </p:nvPr>
        </p:nvSpPr>
        <p:spPr>
          <a:xfrm>
            <a:off x="609600" y="2160495"/>
            <a:ext cx="6739438" cy="3965670"/>
          </a:xfrm>
        </p:spPr>
        <p:txBody>
          <a:bodyPr>
            <a:normAutofit fontScale="85000" lnSpcReduction="20000"/>
          </a:bodyPr>
          <a:lstStyle/>
          <a:p>
            <a:r>
              <a:rPr lang="en-US" dirty="0"/>
              <a:t>The alloying elements impact the microstructure of the material</a:t>
            </a:r>
          </a:p>
          <a:p>
            <a:r>
              <a:rPr lang="en-US" dirty="0"/>
              <a:t>The intermetallic precipitates significantly improve the oxidation behavior</a:t>
            </a:r>
          </a:p>
          <a:p>
            <a:r>
              <a:rPr lang="en-US" dirty="0"/>
              <a:t>In Zircaloy 2, the precipitates are</a:t>
            </a:r>
          </a:p>
          <a:p>
            <a:pPr lvl="1"/>
            <a:r>
              <a:rPr lang="en-US" dirty="0" err="1"/>
              <a:t>Zr</a:t>
            </a:r>
            <a:r>
              <a:rPr lang="en-US" dirty="0"/>
              <a:t>(Cr, Fe)</a:t>
            </a:r>
            <a:r>
              <a:rPr lang="en-US" baseline="-25000" dirty="0"/>
              <a:t>2</a:t>
            </a:r>
            <a:endParaRPr lang="en-US" dirty="0"/>
          </a:p>
          <a:p>
            <a:pPr lvl="1"/>
            <a:r>
              <a:rPr lang="en-US" dirty="0"/>
              <a:t>Zr</a:t>
            </a:r>
            <a:r>
              <a:rPr lang="en-US" baseline="-25000" dirty="0"/>
              <a:t>2</a:t>
            </a:r>
            <a:r>
              <a:rPr lang="en-US" dirty="0"/>
              <a:t>(Ni, Fe)</a:t>
            </a:r>
          </a:p>
          <a:p>
            <a:r>
              <a:rPr lang="en-US" dirty="0"/>
              <a:t>In Zircaloy 4, the precipitates are </a:t>
            </a:r>
          </a:p>
          <a:p>
            <a:pPr lvl="1"/>
            <a:r>
              <a:rPr lang="en-US" dirty="0" err="1"/>
              <a:t>Zr</a:t>
            </a:r>
            <a:r>
              <a:rPr lang="en-US" dirty="0"/>
              <a:t>(Cr, Fe)</a:t>
            </a:r>
            <a:r>
              <a:rPr lang="en-US" baseline="-25000" dirty="0"/>
              <a:t>2</a:t>
            </a:r>
            <a:endParaRPr lang="en-US" dirty="0"/>
          </a:p>
          <a:p>
            <a:r>
              <a:rPr lang="en-US" dirty="0"/>
              <a:t>Phosphides (Zr</a:t>
            </a:r>
            <a:r>
              <a:rPr lang="en-US" baseline="-25000" dirty="0"/>
              <a:t>3</a:t>
            </a:r>
            <a:r>
              <a:rPr lang="en-US" dirty="0"/>
              <a:t>P) and </a:t>
            </a:r>
            <a:r>
              <a:rPr lang="en-US" dirty="0" err="1"/>
              <a:t>silicides</a:t>
            </a:r>
            <a:r>
              <a:rPr lang="en-US" dirty="0"/>
              <a:t> (Zr</a:t>
            </a:r>
            <a:r>
              <a:rPr lang="en-US" baseline="-25000" dirty="0"/>
              <a:t>3</a:t>
            </a:r>
            <a:r>
              <a:rPr lang="en-US" dirty="0"/>
              <a:t>Si) are also occasionally found</a:t>
            </a:r>
          </a:p>
          <a:p>
            <a:r>
              <a:rPr lang="en-US" dirty="0"/>
              <a:t>The precipitate distribution, size, morphology, and composition all impact the properties of the material</a:t>
            </a:r>
          </a:p>
          <a:p>
            <a:endParaRPr lang="en-US" dirty="0"/>
          </a:p>
        </p:txBody>
      </p:sp>
      <p:sp>
        <p:nvSpPr>
          <p:cNvPr id="4" name="Slide Number Placeholder 3">
            <a:extLst>
              <a:ext uri="{FF2B5EF4-FFF2-40B4-BE49-F238E27FC236}">
                <a16:creationId xmlns:a16="http://schemas.microsoft.com/office/drawing/2014/main" id="{6ED4FFEA-6820-D945-BDF1-AF9641AAB32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1B179C0-D15A-AC4C-A9FC-A178F78AAEB1}"/>
              </a:ext>
            </a:extLst>
          </p:cNvPr>
          <p:cNvPicPr>
            <a:picLocks noChangeAspect="1"/>
          </p:cNvPicPr>
          <p:nvPr/>
        </p:nvPicPr>
        <p:blipFill>
          <a:blip r:embed="rId2"/>
          <a:stretch>
            <a:fillRect/>
          </a:stretch>
        </p:blipFill>
        <p:spPr>
          <a:xfrm>
            <a:off x="7469110" y="2585463"/>
            <a:ext cx="4543849" cy="2599956"/>
          </a:xfrm>
          <a:prstGeom prst="rect">
            <a:avLst/>
          </a:prstGeom>
        </p:spPr>
      </p:pic>
    </p:spTree>
    <p:extLst>
      <p:ext uri="{BB962C8B-B14F-4D97-AF65-F5344CB8AC3E}">
        <p14:creationId xmlns:p14="http://schemas.microsoft.com/office/powerpoint/2010/main" val="74591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BFAF-9C91-CC42-A958-04BDDC9E25A7}"/>
              </a:ext>
            </a:extLst>
          </p:cNvPr>
          <p:cNvSpPr>
            <a:spLocks noGrp="1"/>
          </p:cNvSpPr>
          <p:nvPr>
            <p:ph type="title"/>
          </p:nvPr>
        </p:nvSpPr>
        <p:spPr/>
        <p:txBody>
          <a:bodyPr/>
          <a:lstStyle/>
          <a:p>
            <a:r>
              <a:rPr lang="en-US" dirty="0"/>
              <a:t>Zirconium Phases</a:t>
            </a:r>
          </a:p>
        </p:txBody>
      </p:sp>
      <p:sp>
        <p:nvSpPr>
          <p:cNvPr id="3" name="Content Placeholder 2">
            <a:extLst>
              <a:ext uri="{FF2B5EF4-FFF2-40B4-BE49-F238E27FC236}">
                <a16:creationId xmlns:a16="http://schemas.microsoft.com/office/drawing/2014/main" id="{F7C1C893-9B69-DB4A-A83B-44166603EBB2}"/>
              </a:ext>
            </a:extLst>
          </p:cNvPr>
          <p:cNvSpPr>
            <a:spLocks noGrp="1"/>
          </p:cNvSpPr>
          <p:nvPr>
            <p:ph idx="1"/>
          </p:nvPr>
        </p:nvSpPr>
        <p:spPr>
          <a:xfrm>
            <a:off x="609600" y="2170539"/>
            <a:ext cx="5634182" cy="2463502"/>
          </a:xfrm>
        </p:spPr>
        <p:txBody>
          <a:bodyPr/>
          <a:lstStyle/>
          <a:p>
            <a:r>
              <a:rPr lang="en-GB" sz="2000" dirty="0">
                <a:latin typeface="Arial" charset="0"/>
                <a:cs typeface="Arial" charset="0"/>
              </a:rPr>
              <a:t>The α-</a:t>
            </a:r>
            <a:r>
              <a:rPr lang="en-GB" sz="2000" dirty="0" err="1">
                <a:latin typeface="Arial" charset="0"/>
                <a:cs typeface="Arial" charset="0"/>
              </a:rPr>
              <a:t>Zr</a:t>
            </a:r>
            <a:r>
              <a:rPr lang="en-GB" sz="2000" dirty="0">
                <a:latin typeface="Arial" charset="0"/>
                <a:cs typeface="Arial" charset="0"/>
              </a:rPr>
              <a:t> phase has a hexagonal-close-packed (HCP) structure </a:t>
            </a:r>
          </a:p>
          <a:p>
            <a:pPr lvl="1"/>
            <a:r>
              <a:rPr lang="en-GB" sz="2000" dirty="0">
                <a:latin typeface="Arial" charset="0"/>
                <a:cs typeface="Arial" charset="0"/>
              </a:rPr>
              <a:t>At temperatures below about 863ºC</a:t>
            </a:r>
          </a:p>
          <a:p>
            <a:pPr lvl="1"/>
            <a:r>
              <a:rPr lang="en-GB" sz="2000" dirty="0">
                <a:latin typeface="Arial" charset="0"/>
                <a:cs typeface="Arial" charset="0"/>
              </a:rPr>
              <a:t>Has the most desirable properties</a:t>
            </a:r>
          </a:p>
          <a:p>
            <a:r>
              <a:rPr lang="en-GB" sz="2000" dirty="0">
                <a:latin typeface="Arial" charset="0"/>
                <a:cs typeface="Arial" charset="0"/>
              </a:rPr>
              <a:t>The β-</a:t>
            </a:r>
            <a:r>
              <a:rPr lang="en-GB" sz="2000" dirty="0" err="1">
                <a:latin typeface="Arial" charset="0"/>
                <a:cs typeface="Arial" charset="0"/>
              </a:rPr>
              <a:t>Zr</a:t>
            </a:r>
            <a:r>
              <a:rPr lang="en-GB" sz="2000" dirty="0">
                <a:latin typeface="Arial" charset="0"/>
                <a:cs typeface="Arial" charset="0"/>
              </a:rPr>
              <a:t> phase has a body-</a:t>
            </a:r>
            <a:r>
              <a:rPr lang="en-GB" sz="2000" dirty="0" err="1">
                <a:latin typeface="Arial" charset="0"/>
                <a:cs typeface="Arial" charset="0"/>
              </a:rPr>
              <a:t>centered</a:t>
            </a:r>
            <a:r>
              <a:rPr lang="en-GB" sz="2000" dirty="0">
                <a:latin typeface="Arial" charset="0"/>
                <a:cs typeface="Arial" charset="0"/>
              </a:rPr>
              <a:t> cubic (BCC) structure</a:t>
            </a:r>
          </a:p>
          <a:p>
            <a:pPr lvl="1"/>
            <a:r>
              <a:rPr lang="en-GB" sz="2000" dirty="0">
                <a:latin typeface="Arial" charset="0"/>
                <a:cs typeface="Arial" charset="0"/>
              </a:rPr>
              <a:t>We try to avoid this phase</a:t>
            </a:r>
            <a:endParaRPr lang="en-US" sz="2000" dirty="0">
              <a:latin typeface="Arial" charset="0"/>
              <a:cs typeface="Arial" charset="0"/>
            </a:endParaRPr>
          </a:p>
          <a:p>
            <a:endParaRPr lang="en-US" sz="2000" dirty="0"/>
          </a:p>
        </p:txBody>
      </p:sp>
      <p:sp>
        <p:nvSpPr>
          <p:cNvPr id="4" name="Slide Number Placeholder 3">
            <a:extLst>
              <a:ext uri="{FF2B5EF4-FFF2-40B4-BE49-F238E27FC236}">
                <a16:creationId xmlns:a16="http://schemas.microsoft.com/office/drawing/2014/main" id="{08DCA0D1-7668-C241-AB28-94D5E4F78BD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31A2CACA-CCEF-404C-94F7-2F2960CE1E19}"/>
              </a:ext>
            </a:extLst>
          </p:cNvPr>
          <p:cNvPicPr>
            <a:picLocks noChangeAspect="1"/>
          </p:cNvPicPr>
          <p:nvPr/>
        </p:nvPicPr>
        <p:blipFill>
          <a:blip r:embed="rId2"/>
          <a:stretch>
            <a:fillRect/>
          </a:stretch>
        </p:blipFill>
        <p:spPr>
          <a:xfrm>
            <a:off x="6540650" y="2170539"/>
            <a:ext cx="4643497" cy="3765163"/>
          </a:xfrm>
          <a:prstGeom prst="rect">
            <a:avLst/>
          </a:prstGeom>
        </p:spPr>
      </p:pic>
      <p:pic>
        <p:nvPicPr>
          <p:cNvPr id="6" name="Picture 5">
            <a:extLst>
              <a:ext uri="{FF2B5EF4-FFF2-40B4-BE49-F238E27FC236}">
                <a16:creationId xmlns:a16="http://schemas.microsoft.com/office/drawing/2014/main" id="{1C0DEC1D-E710-9349-A9AA-BC5F695C7D47}"/>
              </a:ext>
            </a:extLst>
          </p:cNvPr>
          <p:cNvPicPr>
            <a:picLocks noChangeAspect="1"/>
          </p:cNvPicPr>
          <p:nvPr/>
        </p:nvPicPr>
        <p:blipFill>
          <a:blip r:embed="rId3"/>
          <a:stretch>
            <a:fillRect/>
          </a:stretch>
        </p:blipFill>
        <p:spPr>
          <a:xfrm>
            <a:off x="1316175" y="4760775"/>
            <a:ext cx="4110400" cy="1885397"/>
          </a:xfrm>
          <a:prstGeom prst="rect">
            <a:avLst/>
          </a:prstGeom>
        </p:spPr>
      </p:pic>
    </p:spTree>
    <p:extLst>
      <p:ext uri="{BB962C8B-B14F-4D97-AF65-F5344CB8AC3E}">
        <p14:creationId xmlns:p14="http://schemas.microsoft.com/office/powerpoint/2010/main" val="312061801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9403</TotalTime>
  <Words>4416</Words>
  <Application>Microsoft Macintosh PowerPoint</Application>
  <PresentationFormat>Widescreen</PresentationFormat>
  <Paragraphs>417</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Helvetica</vt:lpstr>
      <vt:lpstr>Symbol</vt:lpstr>
      <vt:lpstr>NCStateU-horizontal-left-logo</vt:lpstr>
      <vt:lpstr>Nuclear Fuel Performance</vt:lpstr>
      <vt:lpstr>Last Time</vt:lpstr>
      <vt:lpstr>Zirconium Cladding</vt:lpstr>
      <vt:lpstr>Cladding</vt:lpstr>
      <vt:lpstr>Why Zirconium alloys?</vt:lpstr>
      <vt:lpstr>Zirconium</vt:lpstr>
      <vt:lpstr>Commercial Zr Alloys in PWRs</vt:lpstr>
      <vt:lpstr>Alloying Elements</vt:lpstr>
      <vt:lpstr>Zirconium Phases</vt:lpstr>
      <vt:lpstr>Zr Tube Fabrication</vt:lpstr>
      <vt:lpstr>Zr alloy microstructures</vt:lpstr>
      <vt:lpstr>Zirconium Creep and Growth</vt:lpstr>
      <vt:lpstr>Irradiation Growth</vt:lpstr>
      <vt:lpstr>Irradiation Growth</vt:lpstr>
      <vt:lpstr>Irradiation Growth</vt:lpstr>
      <vt:lpstr>Creep</vt:lpstr>
      <vt:lpstr>Creep Example</vt:lpstr>
      <vt:lpstr>Creep</vt:lpstr>
      <vt:lpstr>Creep</vt:lpstr>
      <vt:lpstr>Zirconium Hydrides</vt:lpstr>
      <vt:lpstr>Summary of Creep and Irradiation Growth</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101</cp:revision>
  <dcterms:created xsi:type="dcterms:W3CDTF">2020-02-19T20:03:05Z</dcterms:created>
  <dcterms:modified xsi:type="dcterms:W3CDTF">2024-03-19T19:07:18Z</dcterms:modified>
</cp:coreProperties>
</file>